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7" r:id="rId3"/>
    <p:sldId id="291" r:id="rId4"/>
    <p:sldId id="292" r:id="rId5"/>
    <p:sldId id="287" r:id="rId6"/>
    <p:sldId id="288" r:id="rId7"/>
    <p:sldId id="289" r:id="rId8"/>
    <p:sldId id="290"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105" d="100"/>
          <a:sy n="105" d="100"/>
        </p:scale>
        <p:origin x="83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fr-FR"/>
              <a:t>Modifiez le style du titre</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endParaRPr lang="en-US" dirty="0"/>
          </a:p>
        </p:txBody>
      </p:sp>
      <p:sp>
        <p:nvSpPr>
          <p:cNvPr id="4" name="Date Placeholder 3"/>
          <p:cNvSpPr>
            <a:spLocks noGrp="1"/>
          </p:cNvSpPr>
          <p:nvPr>
            <p:ph type="dt" sz="half" idx="10"/>
          </p:nvPr>
        </p:nvSpPr>
        <p:spPr/>
        <p:txBody>
          <a:bodyPr/>
          <a:lstStyle/>
          <a:p>
            <a:fld id="{ECC45460-7023-4856-AB6F-021AE37B2ED3}" type="datetimeFigureOut">
              <a:rPr lang="fr-FR" smtClean="0"/>
              <a:t>11/06/2026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E356816A-3E1A-48EE-A812-79FB4628CBBC}" type="slidenum">
              <a:rPr lang="fr-FR" smtClean="0"/>
              <a:t>‹N°›</a:t>
            </a:fld>
            <a:endParaRPr lang="fr-FR"/>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147464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 panoramique avec légen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fr-FR"/>
              <a:t>Cliquez pour modifier les styles du texte du masque</a:t>
            </a:r>
          </a:p>
        </p:txBody>
      </p:sp>
      <p:sp>
        <p:nvSpPr>
          <p:cNvPr id="3" name="Date Placeholder 2"/>
          <p:cNvSpPr>
            <a:spLocks noGrp="1"/>
          </p:cNvSpPr>
          <p:nvPr>
            <p:ph type="dt" sz="half" idx="10"/>
          </p:nvPr>
        </p:nvSpPr>
        <p:spPr/>
        <p:txBody>
          <a:bodyPr/>
          <a:lstStyle/>
          <a:p>
            <a:fld id="{ECC45460-7023-4856-AB6F-021AE37B2ED3}" type="datetimeFigureOut">
              <a:rPr lang="fr-FR" smtClean="0"/>
              <a:t>11/06/2026</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E356816A-3E1A-48EE-A812-79FB4628CBBC}" type="slidenum">
              <a:rPr lang="fr-FR" smtClean="0"/>
              <a:t>‹N°›</a:t>
            </a:fld>
            <a:endParaRPr lang="fr-FR"/>
          </a:p>
        </p:txBody>
      </p:sp>
    </p:spTree>
    <p:extLst>
      <p:ext uri="{BB962C8B-B14F-4D97-AF65-F5344CB8AC3E}">
        <p14:creationId xmlns:p14="http://schemas.microsoft.com/office/powerpoint/2010/main" val="7688981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re et légende">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fr-FR"/>
              <a:t>Modifiez le style du titre</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ECC45460-7023-4856-AB6F-021AE37B2ED3}" type="datetimeFigureOut">
              <a:rPr lang="fr-FR" smtClean="0"/>
              <a:t>11/06/2026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E356816A-3E1A-48EE-A812-79FB4628CBBC}" type="slidenum">
              <a:rPr lang="fr-FR" smtClean="0"/>
              <a:t>‹N°›</a:t>
            </a:fld>
            <a:endParaRPr lang="fr-FR"/>
          </a:p>
        </p:txBody>
      </p:sp>
    </p:spTree>
    <p:extLst>
      <p:ext uri="{BB962C8B-B14F-4D97-AF65-F5344CB8AC3E}">
        <p14:creationId xmlns:p14="http://schemas.microsoft.com/office/powerpoint/2010/main" val="40471052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tion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fr-FR"/>
              <a:t>Modifiez le style du titre</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fr-FR"/>
              <a:t>Cliquez pour modifier les styles du texte du masque</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ECC45460-7023-4856-AB6F-021AE37B2ED3}" type="datetimeFigureOut">
              <a:rPr lang="fr-FR" smtClean="0"/>
              <a:t>11/06/2026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E356816A-3E1A-48EE-A812-79FB4628CBBC}" type="slidenum">
              <a:rPr lang="fr-FR" smtClean="0"/>
              <a:t>‹N°›</a:t>
            </a:fld>
            <a:endParaRPr lang="fr-FR"/>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18077166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arte nom">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fr-FR"/>
              <a:t>Modifiez le style du titre</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ECC45460-7023-4856-AB6F-021AE37B2ED3}" type="datetimeFigureOut">
              <a:rPr lang="fr-FR" smtClean="0"/>
              <a:t>11/06/2026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E356816A-3E1A-48EE-A812-79FB4628CBBC}" type="slidenum">
              <a:rPr lang="fr-FR" smtClean="0"/>
              <a:t>‹N°›</a:t>
            </a:fld>
            <a:endParaRPr lang="fr-FR"/>
          </a:p>
        </p:txBody>
      </p:sp>
    </p:spTree>
    <p:extLst>
      <p:ext uri="{BB962C8B-B14F-4D97-AF65-F5344CB8AC3E}">
        <p14:creationId xmlns:p14="http://schemas.microsoft.com/office/powerpoint/2010/main" val="31609603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arte nom cita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fr-FR"/>
              <a:t>Modifiez le style du titre</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fr-FR"/>
              <a:t>Cliquez pour modifier les styles du texte du masque</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ECC45460-7023-4856-AB6F-021AE37B2ED3}" type="datetimeFigureOut">
              <a:rPr lang="fr-FR" smtClean="0"/>
              <a:t>11/06/2026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E356816A-3E1A-48EE-A812-79FB4628CBBC}" type="slidenum">
              <a:rPr lang="fr-FR" smtClean="0"/>
              <a:t>‹N°›</a:t>
            </a:fld>
            <a:endParaRPr lang="fr-FR"/>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1154112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Vrai ou faux">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fr-FR"/>
              <a:t>Modifiez le style du titre</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fr-FR"/>
              <a:t>Cliquez pour modifier les styles du texte du masque</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ECC45460-7023-4856-AB6F-021AE37B2ED3}" type="datetimeFigureOut">
              <a:rPr lang="fr-FR" smtClean="0"/>
              <a:t>11/06/2026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E356816A-3E1A-48EE-A812-79FB4628CBBC}" type="slidenum">
              <a:rPr lang="fr-FR" smtClean="0"/>
              <a:t>‹N°›</a:t>
            </a:fld>
            <a:endParaRPr lang="fr-FR"/>
          </a:p>
        </p:txBody>
      </p:sp>
    </p:spTree>
    <p:extLst>
      <p:ext uri="{BB962C8B-B14F-4D97-AF65-F5344CB8AC3E}">
        <p14:creationId xmlns:p14="http://schemas.microsoft.com/office/powerpoint/2010/main" val="32793604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ncho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ECC45460-7023-4856-AB6F-021AE37B2ED3}" type="datetimeFigureOut">
              <a:rPr lang="fr-FR" smtClean="0"/>
              <a:t>11/06/2026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E356816A-3E1A-48EE-A812-79FB4628CBBC}" type="slidenum">
              <a:rPr lang="fr-FR" smtClean="0"/>
              <a:t>‹N°›</a:t>
            </a:fld>
            <a:endParaRPr lang="fr-FR"/>
          </a:p>
        </p:txBody>
      </p:sp>
    </p:spTree>
    <p:extLst>
      <p:ext uri="{BB962C8B-B14F-4D97-AF65-F5344CB8AC3E}">
        <p14:creationId xmlns:p14="http://schemas.microsoft.com/office/powerpoint/2010/main" val="7819277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fr-FR"/>
              <a:t>Modifiez le style du titre</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ECC45460-7023-4856-AB6F-021AE37B2ED3}" type="datetimeFigureOut">
              <a:rPr lang="fr-FR" smtClean="0"/>
              <a:t>11/06/2026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E356816A-3E1A-48EE-A812-79FB4628CBBC}" type="slidenum">
              <a:rPr lang="fr-FR" smtClean="0"/>
              <a:t>‹N°›</a:t>
            </a:fld>
            <a:endParaRPr lang="fr-FR"/>
          </a:p>
        </p:txBody>
      </p:sp>
    </p:spTree>
    <p:extLst>
      <p:ext uri="{BB962C8B-B14F-4D97-AF65-F5344CB8AC3E}">
        <p14:creationId xmlns:p14="http://schemas.microsoft.com/office/powerpoint/2010/main" val="19942299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nchor="ct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ECC45460-7023-4856-AB6F-021AE37B2ED3}" type="datetimeFigureOut">
              <a:rPr lang="fr-FR" smtClean="0"/>
              <a:t>11/06/2026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E356816A-3E1A-48EE-A812-79FB4628CBBC}" type="slidenum">
              <a:rPr lang="fr-FR" smtClean="0"/>
              <a:t>‹N°›</a:t>
            </a:fld>
            <a:endParaRPr lang="fr-FR"/>
          </a:p>
        </p:txBody>
      </p:sp>
    </p:spTree>
    <p:extLst>
      <p:ext uri="{BB962C8B-B14F-4D97-AF65-F5344CB8AC3E}">
        <p14:creationId xmlns:p14="http://schemas.microsoft.com/office/powerpoint/2010/main" val="36733406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fr-FR"/>
              <a:t>Modifiez le style du titre</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ECC45460-7023-4856-AB6F-021AE37B2ED3}" type="datetimeFigureOut">
              <a:rPr lang="fr-FR" smtClean="0"/>
              <a:t>11/06/2026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E356816A-3E1A-48EE-A812-79FB4628CBBC}" type="slidenum">
              <a:rPr lang="fr-FR" smtClean="0"/>
              <a:t>‹N°›</a:t>
            </a:fld>
            <a:endParaRPr lang="fr-FR"/>
          </a:p>
        </p:txBody>
      </p:sp>
    </p:spTree>
    <p:extLst>
      <p:ext uri="{BB962C8B-B14F-4D97-AF65-F5344CB8AC3E}">
        <p14:creationId xmlns:p14="http://schemas.microsoft.com/office/powerpoint/2010/main" val="18334910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fld id="{ECC45460-7023-4856-AB6F-021AE37B2ED3}" type="datetimeFigureOut">
              <a:rPr lang="fr-FR" smtClean="0"/>
              <a:t>11/06/2026</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E356816A-3E1A-48EE-A812-79FB4628CBBC}" type="slidenum">
              <a:rPr lang="fr-FR" smtClean="0"/>
              <a:t>‹N°›</a:t>
            </a:fld>
            <a:endParaRPr lang="fr-FR"/>
          </a:p>
        </p:txBody>
      </p:sp>
    </p:spTree>
    <p:extLst>
      <p:ext uri="{BB962C8B-B14F-4D97-AF65-F5344CB8AC3E}">
        <p14:creationId xmlns:p14="http://schemas.microsoft.com/office/powerpoint/2010/main" val="17128493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fr-FR"/>
              <a:t>Modifiez le style du titre</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ECC45460-7023-4856-AB6F-021AE37B2ED3}" type="datetimeFigureOut">
              <a:rPr lang="fr-FR" smtClean="0"/>
              <a:t>11/06/2026</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E356816A-3E1A-48EE-A812-79FB4628CBBC}" type="slidenum">
              <a:rPr lang="fr-FR" smtClean="0"/>
              <a:t>‹N°›</a:t>
            </a:fld>
            <a:endParaRPr lang="fr-FR"/>
          </a:p>
        </p:txBody>
      </p:sp>
    </p:spTree>
    <p:extLst>
      <p:ext uri="{BB962C8B-B14F-4D97-AF65-F5344CB8AC3E}">
        <p14:creationId xmlns:p14="http://schemas.microsoft.com/office/powerpoint/2010/main" val="42654329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fld id="{ECC45460-7023-4856-AB6F-021AE37B2ED3}" type="datetimeFigureOut">
              <a:rPr lang="fr-FR" smtClean="0"/>
              <a:t>11/06/2026</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E356816A-3E1A-48EE-A812-79FB4628CBBC}" type="slidenum">
              <a:rPr lang="fr-FR" smtClean="0"/>
              <a:t>‹N°›</a:t>
            </a:fld>
            <a:endParaRPr lang="fr-FR"/>
          </a:p>
        </p:txBody>
      </p:sp>
    </p:spTree>
    <p:extLst>
      <p:ext uri="{BB962C8B-B14F-4D97-AF65-F5344CB8AC3E}">
        <p14:creationId xmlns:p14="http://schemas.microsoft.com/office/powerpoint/2010/main" val="26144730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CC45460-7023-4856-AB6F-021AE37B2ED3}" type="datetimeFigureOut">
              <a:rPr lang="fr-FR" smtClean="0"/>
              <a:t>11/06/2026</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E356816A-3E1A-48EE-A812-79FB4628CBBC}" type="slidenum">
              <a:rPr lang="fr-FR" smtClean="0"/>
              <a:t>‹N°›</a:t>
            </a:fld>
            <a:endParaRPr lang="fr-FR"/>
          </a:p>
        </p:txBody>
      </p:sp>
    </p:spTree>
    <p:extLst>
      <p:ext uri="{BB962C8B-B14F-4D97-AF65-F5344CB8AC3E}">
        <p14:creationId xmlns:p14="http://schemas.microsoft.com/office/powerpoint/2010/main" val="17424745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fr-FR"/>
              <a:t>Modifiez le style du titre</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ECC45460-7023-4856-AB6F-021AE37B2ED3}" type="datetimeFigureOut">
              <a:rPr lang="fr-FR" smtClean="0"/>
              <a:t>11/06/2026</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E356816A-3E1A-48EE-A812-79FB4628CBBC}" type="slidenum">
              <a:rPr lang="fr-FR" smtClean="0"/>
              <a:t>‹N°›</a:t>
            </a:fld>
            <a:endParaRPr lang="fr-FR"/>
          </a:p>
        </p:txBody>
      </p:sp>
    </p:spTree>
    <p:extLst>
      <p:ext uri="{BB962C8B-B14F-4D97-AF65-F5344CB8AC3E}">
        <p14:creationId xmlns:p14="http://schemas.microsoft.com/office/powerpoint/2010/main" val="822812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fr-FR"/>
              <a:t>Modifiez le style du titre</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ECC45460-7023-4856-AB6F-021AE37B2ED3}" type="datetimeFigureOut">
              <a:rPr lang="fr-FR" smtClean="0"/>
              <a:t>11/06/2026</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E356816A-3E1A-48EE-A812-79FB4628CBBC}" type="slidenum">
              <a:rPr lang="fr-FR" smtClean="0"/>
              <a:t>‹N°›</a:t>
            </a:fld>
            <a:endParaRPr lang="fr-FR"/>
          </a:p>
        </p:txBody>
      </p:sp>
    </p:spTree>
    <p:extLst>
      <p:ext uri="{BB962C8B-B14F-4D97-AF65-F5344CB8AC3E}">
        <p14:creationId xmlns:p14="http://schemas.microsoft.com/office/powerpoint/2010/main" val="3431218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ECC45460-7023-4856-AB6F-021AE37B2ED3}" type="datetimeFigureOut">
              <a:rPr lang="fr-FR" smtClean="0"/>
              <a:t>11/06/2026</a:t>
            </a:fld>
            <a:endParaRPr lang="fr-FR"/>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fr-FR"/>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E356816A-3E1A-48EE-A812-79FB4628CBBC}" type="slidenum">
              <a:rPr lang="fr-FR" smtClean="0"/>
              <a:t>‹N°›</a:t>
            </a:fld>
            <a:endParaRPr lang="fr-FR"/>
          </a:p>
        </p:txBody>
      </p:sp>
    </p:spTree>
    <p:extLst>
      <p:ext uri="{BB962C8B-B14F-4D97-AF65-F5344CB8AC3E}">
        <p14:creationId xmlns:p14="http://schemas.microsoft.com/office/powerpoint/2010/main" val="453715947"/>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04FB155-4B2C-8BD4-FDD5-E6A054076648}"/>
              </a:ext>
            </a:extLst>
          </p:cNvPr>
          <p:cNvSpPr>
            <a:spLocks noGrp="1"/>
          </p:cNvSpPr>
          <p:nvPr>
            <p:ph type="ctrTitle"/>
          </p:nvPr>
        </p:nvSpPr>
        <p:spPr>
          <a:xfrm>
            <a:off x="587829" y="751114"/>
            <a:ext cx="11604171" cy="2971801"/>
          </a:xfrm>
        </p:spPr>
        <p:txBody>
          <a:bodyPr>
            <a:normAutofit/>
          </a:bodyPr>
          <a:lstStyle/>
          <a:p>
            <a:pPr algn="ctr"/>
            <a:r>
              <a:rPr lang="fr-FR" b="1" i="1" u="sng" dirty="0"/>
              <a:t>DES ASTUCES DU PROJET DE DURABILITE ET INDICATEURS DE PERFORMANCE</a:t>
            </a:r>
          </a:p>
        </p:txBody>
      </p:sp>
    </p:spTree>
    <p:extLst>
      <p:ext uri="{BB962C8B-B14F-4D97-AF65-F5344CB8AC3E}">
        <p14:creationId xmlns:p14="http://schemas.microsoft.com/office/powerpoint/2010/main" val="592803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5DEFE1D-D422-A23C-7E40-BA87A9651D93}"/>
              </a:ext>
            </a:extLst>
          </p:cNvPr>
          <p:cNvSpPr>
            <a:spLocks noGrp="1"/>
          </p:cNvSpPr>
          <p:nvPr>
            <p:ph type="title"/>
          </p:nvPr>
        </p:nvSpPr>
        <p:spPr>
          <a:xfrm>
            <a:off x="370114" y="5271103"/>
            <a:ext cx="8534400" cy="1507067"/>
          </a:xfrm>
        </p:spPr>
        <p:txBody>
          <a:bodyPr/>
          <a:lstStyle/>
          <a:p>
            <a:r>
              <a:rPr lang="fr-FR" dirty="0"/>
              <a:t>1+PROMPT DE LA THESE</a:t>
            </a:r>
          </a:p>
        </p:txBody>
      </p:sp>
      <p:sp>
        <p:nvSpPr>
          <p:cNvPr id="3" name="Espace réservé du contenu 2">
            <a:extLst>
              <a:ext uri="{FF2B5EF4-FFF2-40B4-BE49-F238E27FC236}">
                <a16:creationId xmlns:a16="http://schemas.microsoft.com/office/drawing/2014/main" id="{02D8FEF7-912A-D32F-742B-852EC31A7AD1}"/>
              </a:ext>
            </a:extLst>
          </p:cNvPr>
          <p:cNvSpPr>
            <a:spLocks noGrp="1"/>
          </p:cNvSpPr>
          <p:nvPr>
            <p:ph idx="1"/>
          </p:nvPr>
        </p:nvSpPr>
        <p:spPr>
          <a:xfrm>
            <a:off x="-87086" y="0"/>
            <a:ext cx="12279086" cy="5367867"/>
          </a:xfrm>
        </p:spPr>
        <p:txBody>
          <a:bodyPr>
            <a:noAutofit/>
          </a:bodyPr>
          <a:lstStyle/>
          <a:p>
            <a:r>
              <a:rPr lang="fr-FR" sz="1400" b="1" dirty="0"/>
              <a:t>Contexte : nous devons développer un prototype de niveau Doctorat pour optimiser l’efficacité énergétique et réduire l’empreinte carbone en établissant une ligne de base conforme à la norme ISO 50001. Le projet utilisera un jeu de données réel de consommation (horodaté) enrichi de variables exogènes (température, humidité, jours fériés, etc.). Objectifs généraux Ingestion et fusion des données Lire le fichier de consommation (CSV/ZIP) et le fichier météo, </a:t>
            </a:r>
            <a:r>
              <a:rPr lang="fr-FR" sz="1400" b="1" dirty="0" err="1"/>
              <a:t>parser</a:t>
            </a:r>
            <a:r>
              <a:rPr lang="fr-FR" sz="1400" b="1" dirty="0"/>
              <a:t> la colonne temps et fusionner proprement les deux sources. Gérer les valeurs manquantes par interpolation et créer des variables de calendrier (heures, jours) et des variables cycliques (sin/cos), ainsi que des retards et moyennes mobiles pertinentes. Construction d’un pipeline de prévision Mettre en place un cadre modulaire en Python (clean code) permettant d’entraîner plusieurs types de modèles : Des modèles de régression classiques de machine </a:t>
            </a:r>
            <a:r>
              <a:rPr lang="fr-FR" sz="1400" b="1" dirty="0" err="1"/>
              <a:t>learning</a:t>
            </a:r>
            <a:r>
              <a:rPr lang="fr-FR" sz="1400" b="1" dirty="0"/>
              <a:t> (arbre, régression, ensemble…), Des modèles traditionnels de séries temporelles (incluant les variables exogènes), Des architectures Deep Learning adaptées aux séries temporelles (sans imposer de nom précis). Gérer la séparation entraînement/validation et appliquer des métriques de comparaison standard (MAE, RMSE, MAPE). Sélectionner automatiquement le meilleur modèle selon les métriques. Intégration </a:t>
            </a:r>
            <a:r>
              <a:rPr lang="fr-FR" sz="1400" b="1" dirty="0" err="1"/>
              <a:t>MLOps</a:t>
            </a:r>
            <a:r>
              <a:rPr lang="fr-FR" sz="1400" b="1" dirty="0"/>
              <a:t> avec </a:t>
            </a:r>
            <a:r>
              <a:rPr lang="fr-FR" sz="1400" b="1" dirty="0" err="1"/>
              <a:t>MLflow</a:t>
            </a:r>
            <a:r>
              <a:rPr lang="fr-FR" sz="1400" b="1" dirty="0"/>
              <a:t> Enregistrer les hyperparamètres, performances et artefacts des modèles grâce à </a:t>
            </a:r>
            <a:r>
              <a:rPr lang="fr-FR" sz="1400" b="1" dirty="0" err="1"/>
              <a:t>MLflow</a:t>
            </a:r>
            <a:r>
              <a:rPr lang="fr-FR" sz="1400" b="1" dirty="0"/>
              <a:t> pour assurer la traçabilité et la reproductibilité. Organiser le code en modules clairs : ingestion, préparation, entraînement, évaluation, gestion des expériences </a:t>
            </a:r>
            <a:r>
              <a:rPr lang="fr-FR" sz="1400" b="1" dirty="0" err="1"/>
              <a:t>MLflow</a:t>
            </a:r>
            <a:r>
              <a:rPr lang="fr-FR" sz="1400" b="1" dirty="0"/>
              <a:t>. Interface utilisateur </a:t>
            </a:r>
            <a:r>
              <a:rPr lang="fr-FR" sz="1400" b="1" dirty="0" err="1"/>
              <a:t>Streamlit</a:t>
            </a:r>
            <a:r>
              <a:rPr lang="fr-FR" sz="1400" b="1" dirty="0"/>
              <a:t> Créer un tableau de bord </a:t>
            </a:r>
            <a:r>
              <a:rPr lang="fr-FR" sz="1400" b="1" dirty="0" err="1"/>
              <a:t>Streamlit</a:t>
            </a:r>
            <a:r>
              <a:rPr lang="fr-FR" sz="1400" b="1" dirty="0"/>
              <a:t> complet où l’utilisateur peut télécharger ses jeux de données, lancer le pipeline, visualiser les prédictions vs. le réel et consulter les métriques. Ajouter une simulation </a:t>
            </a:r>
            <a:r>
              <a:rPr lang="fr-FR" sz="1400" b="1" dirty="0" err="1"/>
              <a:t>What</a:t>
            </a:r>
            <a:r>
              <a:rPr lang="fr-FR" sz="1400" b="1" dirty="0"/>
              <a:t>‑If permettant à l’utilisateur de faire varier une variable exogène (comme la température) pour observer l’impact sur la consommation future. Structure de rapport académique Générer un squelette de rapport expliquant l’importance de la ligne de base ISO 50001, la préparation des données, la sélection et la comparaison des modèles (machine </a:t>
            </a:r>
            <a:r>
              <a:rPr lang="fr-FR" sz="1400" b="1" dirty="0" err="1"/>
              <a:t>learning</a:t>
            </a:r>
            <a:r>
              <a:rPr lang="fr-FR" sz="1400" b="1" dirty="0"/>
              <a:t>, séries temporelles, </a:t>
            </a:r>
            <a:r>
              <a:rPr lang="fr-FR" sz="1400" b="1" dirty="0" err="1"/>
              <a:t>deep</a:t>
            </a:r>
            <a:r>
              <a:rPr lang="fr-FR" sz="1400" b="1" dirty="0"/>
              <a:t> </a:t>
            </a:r>
            <a:r>
              <a:rPr lang="fr-FR" sz="1400" b="1" dirty="0" err="1"/>
              <a:t>learning</a:t>
            </a:r>
            <a:r>
              <a:rPr lang="fr-FR" sz="1400" b="1" dirty="0"/>
              <a:t>), l’intégration </a:t>
            </a:r>
            <a:r>
              <a:rPr lang="fr-FR" sz="1400" b="1" dirty="0" err="1"/>
              <a:t>MLOps</a:t>
            </a:r>
            <a:r>
              <a:rPr lang="fr-FR" sz="1400" b="1" dirty="0"/>
              <a:t> via </a:t>
            </a:r>
            <a:r>
              <a:rPr lang="fr-FR" sz="1400" b="1" dirty="0" err="1"/>
              <a:t>MLflow</a:t>
            </a:r>
            <a:r>
              <a:rPr lang="fr-FR" sz="1400" b="1" dirty="0"/>
              <a:t> et l’analyse des résultats. Le rapport devra justifier la pertinence de l’approche et proposer des pistes d’amélioration. Contraintes : Ne pas détailler les modèles particuliers à utiliser : laisser à la solution le choix des algorithmes adaptés (tant qu’ils couvrent machine </a:t>
            </a:r>
            <a:r>
              <a:rPr lang="fr-FR" sz="1400" b="1" dirty="0" err="1"/>
              <a:t>learning</a:t>
            </a:r>
            <a:r>
              <a:rPr lang="fr-FR" sz="1400" b="1" dirty="0"/>
              <a:t>, séries temporelles classiques et </a:t>
            </a:r>
            <a:r>
              <a:rPr lang="fr-FR" sz="1400" b="1" dirty="0" err="1"/>
              <a:t>deep</a:t>
            </a:r>
            <a:r>
              <a:rPr lang="fr-FR" sz="1400" b="1" dirty="0"/>
              <a:t> </a:t>
            </a:r>
            <a:r>
              <a:rPr lang="fr-FR" sz="1400" b="1" dirty="0" err="1"/>
              <a:t>learning</a:t>
            </a:r>
            <a:r>
              <a:rPr lang="fr-FR" sz="1400" b="1" dirty="0"/>
              <a:t>). Utiliser </a:t>
            </a:r>
            <a:r>
              <a:rPr lang="fr-FR" sz="1400" b="1" dirty="0" err="1"/>
              <a:t>MLflow</a:t>
            </a:r>
            <a:r>
              <a:rPr lang="fr-FR" sz="1400" b="1" dirty="0"/>
              <a:t> pour la gestion des expériences, mais ne pas inclure de DAG </a:t>
            </a:r>
            <a:r>
              <a:rPr lang="fr-FR" sz="1400" b="1" dirty="0" err="1"/>
              <a:t>Airflow</a:t>
            </a:r>
            <a:r>
              <a:rPr lang="fr-FR" sz="1400" b="1" dirty="0"/>
              <a:t> dans cette version initiale. Écrire un code complet et documenté, sans TODO ni </a:t>
            </a:r>
            <a:r>
              <a:rPr lang="fr-FR" sz="1400" b="1" dirty="0" err="1"/>
              <a:t>placeholder</a:t>
            </a:r>
            <a:r>
              <a:rPr lang="fr-FR" sz="1400" b="1" dirty="0"/>
              <a:t>, en respectant une architecture modulaire claire.</a:t>
            </a:r>
          </a:p>
        </p:txBody>
      </p:sp>
    </p:spTree>
    <p:extLst>
      <p:ext uri="{BB962C8B-B14F-4D97-AF65-F5344CB8AC3E}">
        <p14:creationId xmlns:p14="http://schemas.microsoft.com/office/powerpoint/2010/main" val="23135226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53383C6-83C4-C9F1-A2D3-191633B9E306}"/>
              </a:ext>
            </a:extLst>
          </p:cNvPr>
          <p:cNvSpPr>
            <a:spLocks noGrp="1"/>
          </p:cNvSpPr>
          <p:nvPr>
            <p:ph type="title"/>
          </p:nvPr>
        </p:nvSpPr>
        <p:spPr/>
        <p:txBody>
          <a:bodyPr/>
          <a:lstStyle/>
          <a:p>
            <a:r>
              <a:rPr lang="fr-FR" dirty="0"/>
              <a:t>CRÉER LE PROMPT PAR CHATGPT OU GEMINI</a:t>
            </a:r>
          </a:p>
        </p:txBody>
      </p:sp>
      <p:sp>
        <p:nvSpPr>
          <p:cNvPr id="3" name="Espace réservé du contenu 2">
            <a:extLst>
              <a:ext uri="{FF2B5EF4-FFF2-40B4-BE49-F238E27FC236}">
                <a16:creationId xmlns:a16="http://schemas.microsoft.com/office/drawing/2014/main" id="{6B019463-A961-A181-04E2-D8EA35E7564D}"/>
              </a:ext>
            </a:extLst>
          </p:cNvPr>
          <p:cNvSpPr>
            <a:spLocks noGrp="1"/>
          </p:cNvSpPr>
          <p:nvPr>
            <p:ph idx="1"/>
          </p:nvPr>
        </p:nvSpPr>
        <p:spPr/>
        <p:txBody>
          <a:bodyPr/>
          <a:lstStyle/>
          <a:p>
            <a:r>
              <a:rPr lang="fr-FR" dirty="0"/>
              <a:t>il faut que tu nous aide a reconstruire ce prompt pour qui </a:t>
            </a:r>
            <a:r>
              <a:rPr lang="fr-FR" dirty="0" err="1"/>
              <a:t>claude</a:t>
            </a:r>
            <a:r>
              <a:rPr lang="fr-FR" dirty="0"/>
              <a:t> opus il comprend la </a:t>
            </a:r>
            <a:r>
              <a:rPr lang="fr-FR" dirty="0" err="1"/>
              <a:t>these</a:t>
            </a:r>
            <a:r>
              <a:rPr lang="fr-FR" dirty="0"/>
              <a:t> il </a:t>
            </a:r>
            <a:r>
              <a:rPr lang="fr-FR" dirty="0" err="1"/>
              <a:t>propse</a:t>
            </a:r>
            <a:r>
              <a:rPr lang="fr-FR" dirty="0"/>
              <a:t> des </a:t>
            </a:r>
            <a:r>
              <a:rPr lang="fr-FR" dirty="0" err="1"/>
              <a:t>amelioration</a:t>
            </a:r>
            <a:r>
              <a:rPr lang="fr-FR" dirty="0"/>
              <a:t> en se basant sur un </a:t>
            </a:r>
            <a:r>
              <a:rPr lang="fr-FR" dirty="0" err="1"/>
              <a:t>pdf</a:t>
            </a:r>
            <a:r>
              <a:rPr lang="fr-FR" dirty="0"/>
              <a:t> que je partage avec lui qui contient les </a:t>
            </a:r>
            <a:r>
              <a:rPr lang="fr-FR" dirty="0" err="1"/>
              <a:t>derive</a:t>
            </a:r>
            <a:r>
              <a:rPr lang="fr-FR" dirty="0"/>
              <a:t> les consigne a suivre dans la </a:t>
            </a:r>
            <a:r>
              <a:rPr lang="fr-FR" dirty="0" err="1"/>
              <a:t>these</a:t>
            </a:r>
            <a:r>
              <a:rPr lang="fr-FR" dirty="0"/>
              <a:t> des </a:t>
            </a:r>
            <a:r>
              <a:rPr lang="fr-FR" dirty="0" err="1"/>
              <a:t>modificaiton</a:t>
            </a:r>
            <a:r>
              <a:rPr lang="fr-FR" dirty="0"/>
              <a:t> je veux </a:t>
            </a:r>
            <a:r>
              <a:rPr lang="fr-FR" dirty="0" err="1"/>
              <a:t>creer</a:t>
            </a:r>
            <a:r>
              <a:rPr lang="fr-FR" dirty="0"/>
              <a:t> tous d'abord l'application utilise tous les technique de </a:t>
            </a:r>
            <a:r>
              <a:rPr lang="fr-FR" dirty="0" err="1"/>
              <a:t>prompting</a:t>
            </a:r>
            <a:r>
              <a:rPr lang="fr-FR" dirty="0"/>
              <a:t> connu comme le </a:t>
            </a:r>
            <a:r>
              <a:rPr lang="fr-FR" dirty="0" err="1"/>
              <a:t>personna</a:t>
            </a:r>
            <a:r>
              <a:rPr lang="fr-FR" dirty="0"/>
              <a:t> le </a:t>
            </a:r>
            <a:r>
              <a:rPr lang="fr-FR" dirty="0" err="1"/>
              <a:t>context</a:t>
            </a:r>
            <a:endParaRPr lang="fr-FR" dirty="0"/>
          </a:p>
        </p:txBody>
      </p:sp>
    </p:spTree>
    <p:extLst>
      <p:ext uri="{BB962C8B-B14F-4D97-AF65-F5344CB8AC3E}">
        <p14:creationId xmlns:p14="http://schemas.microsoft.com/office/powerpoint/2010/main" val="14014574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0C725CB-B6BC-91DC-BF53-4F3A72C0F8B6}"/>
              </a:ext>
            </a:extLst>
          </p:cNvPr>
          <p:cNvSpPr>
            <a:spLocks noGrp="1"/>
          </p:cNvSpPr>
          <p:nvPr>
            <p:ph type="ctrTitle"/>
          </p:nvPr>
        </p:nvSpPr>
        <p:spPr/>
        <p:txBody>
          <a:bodyPr/>
          <a:lstStyle/>
          <a:p>
            <a:endParaRPr lang="fr-FR"/>
          </a:p>
        </p:txBody>
      </p:sp>
      <p:sp>
        <p:nvSpPr>
          <p:cNvPr id="3" name="Sous-titre 2">
            <a:extLst>
              <a:ext uri="{FF2B5EF4-FFF2-40B4-BE49-F238E27FC236}">
                <a16:creationId xmlns:a16="http://schemas.microsoft.com/office/drawing/2014/main" id="{151292D2-4868-19CF-6EB7-6D8FC71EC768}"/>
              </a:ext>
            </a:extLst>
          </p:cNvPr>
          <p:cNvSpPr>
            <a:spLocks noGrp="1"/>
          </p:cNvSpPr>
          <p:nvPr>
            <p:ph type="subTitle" idx="1"/>
          </p:nvPr>
        </p:nvSpPr>
        <p:spPr/>
        <p:txBody>
          <a:bodyPr/>
          <a:lstStyle/>
          <a:p>
            <a:endParaRPr lang="fr-FR"/>
          </a:p>
        </p:txBody>
      </p:sp>
      <p:pic>
        <p:nvPicPr>
          <p:cNvPr id="5" name="Image 4">
            <a:extLst>
              <a:ext uri="{FF2B5EF4-FFF2-40B4-BE49-F238E27FC236}">
                <a16:creationId xmlns:a16="http://schemas.microsoft.com/office/drawing/2014/main" id="{D152F3CA-5974-24F9-6B41-E5D8FB2241FF}"/>
              </a:ext>
            </a:extLst>
          </p:cNvPr>
          <p:cNvPicPr>
            <a:picLocks noChangeAspect="1"/>
          </p:cNvPicPr>
          <p:nvPr/>
        </p:nvPicPr>
        <p:blipFill>
          <a:blip r:embed="rId2"/>
          <a:stretch>
            <a:fillRect/>
          </a:stretch>
        </p:blipFill>
        <p:spPr>
          <a:xfrm>
            <a:off x="15562" y="682484"/>
            <a:ext cx="12160875" cy="5493032"/>
          </a:xfrm>
          <a:prstGeom prst="rect">
            <a:avLst/>
          </a:prstGeom>
        </p:spPr>
      </p:pic>
    </p:spTree>
    <p:extLst>
      <p:ext uri="{BB962C8B-B14F-4D97-AF65-F5344CB8AC3E}">
        <p14:creationId xmlns:p14="http://schemas.microsoft.com/office/powerpoint/2010/main" val="10185774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A0664F3-A222-EF1A-CEF3-CCF1C95DB908}"/>
              </a:ext>
            </a:extLst>
          </p:cNvPr>
          <p:cNvSpPr>
            <a:spLocks noGrp="1"/>
          </p:cNvSpPr>
          <p:nvPr>
            <p:ph type="title"/>
          </p:nvPr>
        </p:nvSpPr>
        <p:spPr>
          <a:xfrm>
            <a:off x="684212" y="4487332"/>
            <a:ext cx="11507788" cy="1507067"/>
          </a:xfrm>
        </p:spPr>
        <p:txBody>
          <a:bodyPr>
            <a:normAutofit/>
          </a:bodyPr>
          <a:lstStyle/>
          <a:p>
            <a:r>
              <a:rPr lang="fr-FR" b="1" dirty="0"/>
              <a:t>2+ </a:t>
            </a:r>
            <a:r>
              <a:rPr lang="fr-FR" b="1" dirty="0" err="1"/>
              <a:t>eXECUTER</a:t>
            </a:r>
            <a:r>
              <a:rPr lang="fr-FR" b="1" dirty="0"/>
              <a:t> LE PROMPT CREE PAR CHATGPT SUR </a:t>
            </a:r>
            <a:r>
              <a:rPr lang="fr-FR" b="1" dirty="0" err="1"/>
              <a:t>virtual</a:t>
            </a:r>
            <a:r>
              <a:rPr lang="fr-FR" b="1" dirty="0"/>
              <a:t> studio code AVEC </a:t>
            </a:r>
            <a:r>
              <a:rPr lang="fr-FR" b="1" dirty="0" err="1"/>
              <a:t>claude</a:t>
            </a:r>
            <a:endParaRPr lang="fr-FR" b="1" dirty="0"/>
          </a:p>
        </p:txBody>
      </p:sp>
      <p:sp>
        <p:nvSpPr>
          <p:cNvPr id="3" name="Espace réservé du contenu 2">
            <a:extLst>
              <a:ext uri="{FF2B5EF4-FFF2-40B4-BE49-F238E27FC236}">
                <a16:creationId xmlns:a16="http://schemas.microsoft.com/office/drawing/2014/main" id="{F1942285-10D5-5D34-3C50-A10691125AB9}"/>
              </a:ext>
            </a:extLst>
          </p:cNvPr>
          <p:cNvSpPr>
            <a:spLocks noGrp="1"/>
          </p:cNvSpPr>
          <p:nvPr>
            <p:ph idx="1"/>
          </p:nvPr>
        </p:nvSpPr>
        <p:spPr/>
        <p:txBody>
          <a:bodyPr/>
          <a:lstStyle/>
          <a:p>
            <a:r>
              <a:rPr lang="fr-FR" dirty="0"/>
              <a:t>tu dois </a:t>
            </a:r>
            <a:r>
              <a:rPr lang="fr-FR" dirty="0" err="1"/>
              <a:t>telecharger</a:t>
            </a:r>
            <a:r>
              <a:rPr lang="fr-FR" dirty="0"/>
              <a:t> le jeux de </a:t>
            </a:r>
            <a:r>
              <a:rPr lang="fr-FR" dirty="0" err="1"/>
              <a:t>donnees</a:t>
            </a:r>
            <a:r>
              <a:rPr lang="fr-FR" dirty="0"/>
              <a:t> depuis </a:t>
            </a:r>
            <a:r>
              <a:rPr lang="fr-FR" dirty="0" err="1"/>
              <a:t>kaggle</a:t>
            </a:r>
            <a:r>
              <a:rPr lang="fr-FR" dirty="0"/>
              <a:t> le jeux de donnes doit avoir un jeux de </a:t>
            </a:r>
            <a:r>
              <a:rPr lang="fr-FR" dirty="0" err="1"/>
              <a:t>donnees</a:t>
            </a:r>
            <a:r>
              <a:rPr lang="fr-FR" dirty="0"/>
              <a:t> pour la consommation d'</a:t>
            </a:r>
            <a:r>
              <a:rPr lang="fr-FR" dirty="0" err="1"/>
              <a:t>electricité</a:t>
            </a:r>
            <a:r>
              <a:rPr lang="fr-FR" dirty="0"/>
              <a:t> la consommation d'eau on veut le </a:t>
            </a:r>
            <a:r>
              <a:rPr lang="fr-FR" dirty="0" err="1"/>
              <a:t>traffic</a:t>
            </a:r>
            <a:r>
              <a:rPr lang="fr-FR" dirty="0"/>
              <a:t> et les </a:t>
            </a:r>
            <a:r>
              <a:rPr lang="fr-FR" dirty="0" err="1"/>
              <a:t>dechets</a:t>
            </a:r>
            <a:r>
              <a:rPr lang="fr-FR" dirty="0"/>
              <a:t> les jeux donnes doit </a:t>
            </a:r>
            <a:r>
              <a:rPr lang="fr-FR" dirty="0" err="1"/>
              <a:t>etre</a:t>
            </a:r>
            <a:r>
              <a:rPr lang="fr-FR" dirty="0"/>
              <a:t> divers parce que on va entrainer plusieurs model et plusieurs </a:t>
            </a:r>
            <a:r>
              <a:rPr lang="fr-FR" dirty="0" err="1"/>
              <a:t>dashboard</a:t>
            </a:r>
            <a:r>
              <a:rPr lang="fr-FR" dirty="0"/>
              <a:t> ne format d'une arbre en sortie</a:t>
            </a:r>
          </a:p>
        </p:txBody>
      </p:sp>
    </p:spTree>
    <p:extLst>
      <p:ext uri="{BB962C8B-B14F-4D97-AF65-F5344CB8AC3E}">
        <p14:creationId xmlns:p14="http://schemas.microsoft.com/office/powerpoint/2010/main" val="23146666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6DB1FC0D-B7CB-03D1-781B-DAE3F9DFA990}"/>
              </a:ext>
            </a:extLst>
          </p:cNvPr>
          <p:cNvPicPr>
            <a:picLocks noChangeAspect="1"/>
          </p:cNvPicPr>
          <p:nvPr/>
        </p:nvPicPr>
        <p:blipFill>
          <a:blip r:embed="rId2"/>
          <a:stretch>
            <a:fillRect/>
          </a:stretch>
        </p:blipFill>
        <p:spPr>
          <a:xfrm>
            <a:off x="456651" y="495216"/>
            <a:ext cx="3702240" cy="3276768"/>
          </a:xfrm>
          <a:prstGeom prst="rect">
            <a:avLst/>
          </a:prstGeom>
        </p:spPr>
      </p:pic>
      <p:pic>
        <p:nvPicPr>
          <p:cNvPr id="5" name="Image 4">
            <a:extLst>
              <a:ext uri="{FF2B5EF4-FFF2-40B4-BE49-F238E27FC236}">
                <a16:creationId xmlns:a16="http://schemas.microsoft.com/office/drawing/2014/main" id="{54A7898D-035A-1C96-F9CB-DD96A2CCF731}"/>
              </a:ext>
            </a:extLst>
          </p:cNvPr>
          <p:cNvPicPr>
            <a:picLocks noChangeAspect="1"/>
          </p:cNvPicPr>
          <p:nvPr/>
        </p:nvPicPr>
        <p:blipFill>
          <a:blip r:embed="rId3"/>
          <a:stretch>
            <a:fillRect/>
          </a:stretch>
        </p:blipFill>
        <p:spPr>
          <a:xfrm>
            <a:off x="5186493" y="793681"/>
            <a:ext cx="3778444" cy="1339919"/>
          </a:xfrm>
          <a:prstGeom prst="rect">
            <a:avLst/>
          </a:prstGeom>
        </p:spPr>
      </p:pic>
      <p:pic>
        <p:nvPicPr>
          <p:cNvPr id="7" name="Image 6">
            <a:extLst>
              <a:ext uri="{FF2B5EF4-FFF2-40B4-BE49-F238E27FC236}">
                <a16:creationId xmlns:a16="http://schemas.microsoft.com/office/drawing/2014/main" id="{42588CE8-4115-710A-B919-9CFC61307BF4}"/>
              </a:ext>
            </a:extLst>
          </p:cNvPr>
          <p:cNvPicPr>
            <a:picLocks noChangeAspect="1"/>
          </p:cNvPicPr>
          <p:nvPr/>
        </p:nvPicPr>
        <p:blipFill>
          <a:blip r:embed="rId4"/>
          <a:stretch>
            <a:fillRect/>
          </a:stretch>
        </p:blipFill>
        <p:spPr>
          <a:xfrm>
            <a:off x="4853101" y="2613357"/>
            <a:ext cx="4445228" cy="3448227"/>
          </a:xfrm>
          <a:prstGeom prst="rect">
            <a:avLst/>
          </a:prstGeom>
        </p:spPr>
      </p:pic>
    </p:spTree>
    <p:extLst>
      <p:ext uri="{BB962C8B-B14F-4D97-AF65-F5344CB8AC3E}">
        <p14:creationId xmlns:p14="http://schemas.microsoft.com/office/powerpoint/2010/main" val="3592089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D7C6BB22-E238-B9E0-FE63-AC9604ABBF1B}"/>
              </a:ext>
            </a:extLst>
          </p:cNvPr>
          <p:cNvPicPr>
            <a:picLocks noChangeAspect="1"/>
          </p:cNvPicPr>
          <p:nvPr/>
        </p:nvPicPr>
        <p:blipFill>
          <a:blip r:embed="rId2"/>
          <a:stretch>
            <a:fillRect/>
          </a:stretch>
        </p:blipFill>
        <p:spPr>
          <a:xfrm>
            <a:off x="723792" y="396809"/>
            <a:ext cx="4191215" cy="2559182"/>
          </a:xfrm>
          <a:prstGeom prst="rect">
            <a:avLst/>
          </a:prstGeom>
        </p:spPr>
      </p:pic>
    </p:spTree>
    <p:extLst>
      <p:ext uri="{BB962C8B-B14F-4D97-AF65-F5344CB8AC3E}">
        <p14:creationId xmlns:p14="http://schemas.microsoft.com/office/powerpoint/2010/main" val="8476447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5EB4B10-8EDD-591A-9BD2-3832686CE8B0}"/>
              </a:ext>
            </a:extLst>
          </p:cNvPr>
          <p:cNvSpPr>
            <a:spLocks noGrp="1"/>
          </p:cNvSpPr>
          <p:nvPr>
            <p:ph type="ctrTitle"/>
          </p:nvPr>
        </p:nvSpPr>
        <p:spPr/>
        <p:txBody>
          <a:bodyPr/>
          <a:lstStyle/>
          <a:p>
            <a:endParaRPr lang="fr-FR"/>
          </a:p>
        </p:txBody>
      </p:sp>
      <p:sp>
        <p:nvSpPr>
          <p:cNvPr id="3" name="Sous-titre 2">
            <a:extLst>
              <a:ext uri="{FF2B5EF4-FFF2-40B4-BE49-F238E27FC236}">
                <a16:creationId xmlns:a16="http://schemas.microsoft.com/office/drawing/2014/main" id="{41F047AA-89B5-0A9C-7943-D8218AD6BF85}"/>
              </a:ext>
            </a:extLst>
          </p:cNvPr>
          <p:cNvSpPr>
            <a:spLocks noGrp="1"/>
          </p:cNvSpPr>
          <p:nvPr>
            <p:ph type="subTitle" idx="1"/>
          </p:nvPr>
        </p:nvSpPr>
        <p:spPr/>
        <p:txBody>
          <a:bodyPr/>
          <a:lstStyle/>
          <a:p>
            <a:endParaRPr lang="fr-FR"/>
          </a:p>
        </p:txBody>
      </p:sp>
      <p:pic>
        <p:nvPicPr>
          <p:cNvPr id="5" name="Image 4">
            <a:extLst>
              <a:ext uri="{FF2B5EF4-FFF2-40B4-BE49-F238E27FC236}">
                <a16:creationId xmlns:a16="http://schemas.microsoft.com/office/drawing/2014/main" id="{FBF44BB6-FE78-B885-482F-F3797D81FC2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272783778"/>
      </p:ext>
    </p:extLst>
  </p:cSld>
  <p:clrMapOvr>
    <a:masterClrMapping/>
  </p:clrMapOvr>
</p:sld>
</file>

<file path=ppt/theme/theme1.xml><?xml version="1.0" encoding="utf-8"?>
<a:theme xmlns:a="http://schemas.openxmlformats.org/drawingml/2006/main" name="Secteur">
  <a:themeElements>
    <a:clrScheme name="Secteur">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Secteur">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ecteur">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docProps/app.xml><?xml version="1.0" encoding="utf-8"?>
<Properties xmlns="http://schemas.openxmlformats.org/officeDocument/2006/extended-properties" xmlns:vt="http://schemas.openxmlformats.org/officeDocument/2006/docPropsVTypes">
  <Template>Slice</Template>
  <TotalTime>23</TotalTime>
  <Words>621</Words>
  <Application>Microsoft Office PowerPoint</Application>
  <PresentationFormat>Grand écran</PresentationFormat>
  <Paragraphs>7</Paragraphs>
  <Slides>8</Slides>
  <Notes>0</Notes>
  <HiddenSlides>0</HiddenSlides>
  <MMClips>0</MMClips>
  <ScaleCrop>false</ScaleCrop>
  <HeadingPairs>
    <vt:vector size="6" baseType="variant">
      <vt:variant>
        <vt:lpstr>Polices utilisées</vt:lpstr>
      </vt:variant>
      <vt:variant>
        <vt:i4>2</vt:i4>
      </vt:variant>
      <vt:variant>
        <vt:lpstr>Thème</vt:lpstr>
      </vt:variant>
      <vt:variant>
        <vt:i4>1</vt:i4>
      </vt:variant>
      <vt:variant>
        <vt:lpstr>Titres des diapositives</vt:lpstr>
      </vt:variant>
      <vt:variant>
        <vt:i4>8</vt:i4>
      </vt:variant>
    </vt:vector>
  </HeadingPairs>
  <TitlesOfParts>
    <vt:vector size="11" baseType="lpstr">
      <vt:lpstr>Century Gothic</vt:lpstr>
      <vt:lpstr>Wingdings 3</vt:lpstr>
      <vt:lpstr>Secteur</vt:lpstr>
      <vt:lpstr>DES ASTUCES DU PROJET DE DURABILITE ET INDICATEURS DE PERFORMANCE</vt:lpstr>
      <vt:lpstr>1+PROMPT DE LA THESE</vt:lpstr>
      <vt:lpstr>CRÉER LE PROMPT PAR CHATGPT OU GEMINI</vt:lpstr>
      <vt:lpstr>Présentation PowerPoint</vt:lpstr>
      <vt:lpstr>2+ eXECUTER LE PROMPT CREE PAR CHATGPT SUR virtual studio code AVEC claude</vt:lpstr>
      <vt:lpstr>Présentation PowerPoint</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EL BATJI Yasmine Amal</dc:creator>
  <cp:lastModifiedBy>EL BATJI Yasmine Amal</cp:lastModifiedBy>
  <cp:revision>12</cp:revision>
  <dcterms:created xsi:type="dcterms:W3CDTF">2026-06-11T12:15:56Z</dcterms:created>
  <dcterms:modified xsi:type="dcterms:W3CDTF">2026-06-11T13:45:42Z</dcterms:modified>
</cp:coreProperties>
</file>